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8" r:id="rId1"/>
  </p:sldMasterIdLst>
  <p:notesMasterIdLst>
    <p:notesMasterId r:id="rId15"/>
  </p:notesMasterIdLst>
  <p:sldIdLst>
    <p:sldId id="256" r:id="rId2"/>
    <p:sldId id="367" r:id="rId3"/>
    <p:sldId id="365" r:id="rId4"/>
    <p:sldId id="363" r:id="rId5"/>
    <p:sldId id="344" r:id="rId6"/>
    <p:sldId id="355" r:id="rId7"/>
    <p:sldId id="349" r:id="rId8"/>
    <p:sldId id="353" r:id="rId9"/>
    <p:sldId id="354" r:id="rId10"/>
    <p:sldId id="341" r:id="rId11"/>
    <p:sldId id="345" r:id="rId12"/>
    <p:sldId id="369" r:id="rId13"/>
    <p:sldId id="368" r:id="rId1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hn David N. Dionisio" initials="JD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CDDA"/>
    <a:srgbClr val="9C9C9C"/>
    <a:srgbClr val="C51789"/>
    <a:srgbClr val="F9238E"/>
    <a:srgbClr val="FA54A7"/>
    <a:srgbClr val="16693F"/>
    <a:srgbClr val="E38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24" autoAdjust="0"/>
    <p:restoredTop sz="85658"/>
  </p:normalViewPr>
  <p:slideViewPr>
    <p:cSldViewPr snapToGrid="0" snapToObjects="1">
      <p:cViewPr>
        <p:scale>
          <a:sx n="125" d="100"/>
          <a:sy n="125" d="100"/>
        </p:scale>
        <p:origin x="144" y="-10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872"/>
    </p:cViewPr>
  </p:sorterViewPr>
  <p:notesViewPr>
    <p:cSldViewPr snapToGrid="0" snapToObjects="1">
      <p:cViewPr varScale="1">
        <p:scale>
          <a:sx n="82" d="100"/>
          <a:sy n="82" d="100"/>
        </p:scale>
        <p:origin x="331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commentAuthors" Target="commentAuthor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39F3F-B769-4086-9379-2E97F0DE416C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1EC1C-5ADC-44AF-BC95-94CFA2649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92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86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9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GRN’s mechanism </a:t>
            </a:r>
            <a:r>
              <a:rPr lang="en-US" baseline="0" dirty="0" smtClean="0"/>
              <a:t>of control is transcription factors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2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Weights represent the magnitude and sign of regulatory relationships.</a:t>
            </a:r>
          </a:p>
          <a:p>
            <a:pPr lvl="0"/>
            <a:r>
              <a:rPr lang="en-US" dirty="0" smtClean="0"/>
              <a:t>Positive weights mean activation of gene expression.</a:t>
            </a:r>
          </a:p>
          <a:p>
            <a:pPr lvl="0"/>
            <a:r>
              <a:rPr lang="en-US" dirty="0" smtClean="0"/>
              <a:t>Negative weights mean repression of gene expression.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71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07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</a:t>
            </a:r>
            <a:r>
              <a:rPr lang="en-US" baseline="0" dirty="0" smtClean="0"/>
              <a:t> solution is GRNsight, a web application which automatically produces visualizations of weighted networks from adjacency matrix inputs. </a:t>
            </a:r>
          </a:p>
          <a:p>
            <a:r>
              <a:rPr lang="en-US" baseline="0" dirty="0" smtClean="0"/>
              <a:t>In a GRNsight visualization, rectangular nodes represent genes, and the </a:t>
            </a:r>
            <a:r>
              <a:rPr lang="en-US" dirty="0" smtClean="0"/>
              <a:t>thickness </a:t>
            </a:r>
            <a:r>
              <a:rPr lang="en-US" dirty="0" smtClean="0"/>
              <a:t>of arrows represent the </a:t>
            </a:r>
            <a:r>
              <a:rPr lang="en-US" baseline="0" dirty="0" smtClean="0"/>
              <a:t>strength of </a:t>
            </a:r>
            <a:r>
              <a:rPr lang="en-US" dirty="0" smtClean="0"/>
              <a:t>regulatory relationships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 smtClean="0"/>
              <a:t>interface </a:t>
            </a:r>
            <a:r>
              <a:rPr lang="en-US" dirty="0" smtClean="0"/>
              <a:t>on the left panel, allows the user to modify force graph parameters, which apply physics simulation to the graph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From user feedback of GRNsight v1, our research objective was</a:t>
            </a:r>
            <a:r>
              <a:rPr lang="en-US" baseline="0" dirty="0" smtClean="0"/>
              <a:t> to </a:t>
            </a:r>
            <a:r>
              <a:rPr lang="en-US" baseline="0" dirty="0" smtClean="0"/>
              <a:t>expand </a:t>
            </a:r>
            <a:r>
              <a:rPr lang="en-US" dirty="0" err="1" smtClean="0"/>
              <a:t>GRNsight’s</a:t>
            </a:r>
            <a:r>
              <a:rPr lang="en-US" dirty="0" smtClean="0"/>
              <a:t> visual and analytic features.</a:t>
            </a:r>
          </a:p>
          <a:p>
            <a:r>
              <a:rPr lang="en-US" baseline="0" dirty="0" smtClean="0"/>
              <a:t>In this talk I will focus on two features developed for GRNsight v2.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0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Client, server, and tests written in the JavaScript programming </a:t>
            </a:r>
            <a:r>
              <a:rPr lang="en-US" dirty="0" smtClean="0"/>
              <a:t>language, assisted by the</a:t>
            </a:r>
            <a:r>
              <a:rPr lang="en-US" baseline="0" dirty="0" smtClean="0"/>
              <a:t> following libraries displayed on the left.</a:t>
            </a:r>
            <a:endParaRPr lang="en-US" dirty="0" smtClean="0"/>
          </a:p>
          <a:p>
            <a:r>
              <a:rPr lang="en-US" dirty="0" smtClean="0"/>
              <a:t>GRNsight</a:t>
            </a:r>
            <a:r>
              <a:rPr lang="en-US" baseline="0" dirty="0" smtClean="0"/>
              <a:t> follows the software engineering best practice of t</a:t>
            </a:r>
            <a:r>
              <a:rPr lang="en-US" dirty="0" smtClean="0"/>
              <a:t>est </a:t>
            </a:r>
            <a:r>
              <a:rPr lang="en-US" dirty="0" smtClean="0"/>
              <a:t>driven </a:t>
            </a:r>
            <a:r>
              <a:rPr lang="en-US" dirty="0" smtClean="0"/>
              <a:t>development, in which</a:t>
            </a:r>
            <a:r>
              <a:rPr lang="en-US" baseline="0" dirty="0" smtClean="0"/>
              <a:t> tests are written for new functionality prior to the feature being developed.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06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Our</a:t>
            </a:r>
            <a:r>
              <a:rPr lang="en-US" baseline="0" dirty="0" smtClean="0"/>
              <a:t> first objective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41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Our</a:t>
            </a:r>
            <a:r>
              <a:rPr lang="en-US" baseline="0" dirty="0" smtClean="0"/>
              <a:t> second objective was to allow the user to customize the normalization factor for edge thickness.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motivating problem in v1 was that visually comparing two graphs was difficult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For example, in the two graphs shown below, the circled edges with different weight values have the same thickness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This occurs because the normalization factor was automatically selected by maximum weight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48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charset="0"/>
              <a:buChar char="•"/>
            </a:pPr>
            <a:r>
              <a:rPr lang="en-US" dirty="0" smtClean="0"/>
              <a:t>We’ve solved</a:t>
            </a:r>
            <a:r>
              <a:rPr lang="en-US" baseline="0" dirty="0" smtClean="0"/>
              <a:t> this problem in GRNsight v2 by allowing users to set a custom normalization factor using the user interface screenshotted on the right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two graphs are the same as those on the previous slide, except their edge thicknesses are now rendered on the same scale.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This facilitates accurate visual comparison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55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D91A-A2EE-4B54-B3C6-F6C67903BA9C}" type="datetime1">
              <a:rPr lang="en-US" smtClean="0"/>
              <a:pPr/>
              <a:t>10/27/17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785C6-EBAF-49D5-AD4D-BABF4DFAAD59}" type="datetime1">
              <a:rPr lang="en-US" smtClean="0"/>
              <a:pPr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4122-9A3A-4FD8-98B8-22631F32846C}" type="datetime1">
              <a:rPr lang="en-US" smtClean="0"/>
              <a:pPr/>
              <a:t>10/27/17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/>
              <a:pPr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B47B5-C739-4DAE-AACD-CC58CA843AC4}" type="datetime1">
              <a:rPr lang="en-US" smtClean="0"/>
              <a:pPr/>
              <a:t>10/27/17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AE48-94E6-46E0-BE32-5F0716DE9115}" type="datetime1">
              <a:rPr lang="en-US" smtClean="0"/>
              <a:pPr/>
              <a:t>10/27/17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C285-8BCE-48FC-97D9-E2837AF38351}" type="datetime1">
              <a:rPr lang="en-US" smtClean="0"/>
              <a:pPr/>
              <a:t>10/27/17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3E6-EF16-4488-94A4-211508FE4682}" type="datetime1">
              <a:rPr lang="en-US" smtClean="0"/>
              <a:pPr/>
              <a:t>10/27/17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FB3B-20DA-4D0E-BF16-8262B7156612}" type="datetime1">
              <a:rPr lang="en-US" smtClean="0"/>
              <a:pPr/>
              <a:t>10/27/17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73C2C-6BD0-40EC-8D8D-4D51F089C5EB}" type="datetime1">
              <a:rPr lang="en-US" smtClean="0"/>
              <a:pPr/>
              <a:t>10/27/17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7F5C-EDA7-4864-9756-35769B0E62CF}" type="datetime1">
              <a:rPr lang="en-US" smtClean="0"/>
              <a:pPr/>
              <a:t>10/27/17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88B99C93-F56F-46AB-9EB8-53614A95B15F}" type="datetime1">
              <a:rPr lang="en-US" smtClean="0"/>
              <a:pPr/>
              <a:t>10/27/17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6.tiff"/><Relationship Id="rId5" Type="http://schemas.openxmlformats.org/officeDocument/2006/relationships/oleObject" Target="../embeddings/oleObject1.bin"/><Relationship Id="rId6" Type="http://schemas.openxmlformats.org/officeDocument/2006/relationships/image" Target="../media/image5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cap="none" dirty="0" smtClean="0">
                <a:latin typeface="+mn-lt"/>
              </a:rPr>
              <a:t>GRNsight v2</a:t>
            </a:r>
            <a:r>
              <a:rPr lang="en-US" sz="4400" cap="none" dirty="0" smtClean="0">
                <a:latin typeface="+mn-lt"/>
              </a:rPr>
              <a:t>:</a:t>
            </a:r>
            <a:r>
              <a:rPr lang="en-US" sz="4000" cap="none" dirty="0" smtClean="0">
                <a:latin typeface="+mn-lt"/>
              </a:rPr>
              <a:t> </a:t>
            </a:r>
            <a:r>
              <a:rPr lang="en-US" sz="3600" cap="none" dirty="0" smtClean="0">
                <a:latin typeface="+mn-lt"/>
              </a:rPr>
              <a:t/>
            </a:r>
            <a:br>
              <a:rPr lang="en-US" sz="3600" cap="none" dirty="0" smtClean="0">
                <a:latin typeface="+mn-lt"/>
              </a:rPr>
            </a:br>
            <a:r>
              <a:rPr lang="en-US" sz="3100" cap="none" dirty="0">
                <a:latin typeface="+mn-lt"/>
              </a:rPr>
              <a:t>a web application for visualizing models of small gene regulatory networks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42805" y="3485521"/>
            <a:ext cx="8138124" cy="3170774"/>
          </a:xfrm>
        </p:spPr>
        <p:txBody>
          <a:bodyPr>
            <a:noAutofit/>
          </a:bodyPr>
          <a:lstStyle/>
          <a:p>
            <a:r>
              <a:rPr lang="en-US" sz="1800" b="1" dirty="0" smtClean="0"/>
              <a:t>Eileen J. Choe</a:t>
            </a:r>
            <a:r>
              <a:rPr lang="en-US" sz="1800" dirty="0" smtClean="0"/>
              <a:t>, </a:t>
            </a:r>
            <a:r>
              <a:rPr lang="en-US" sz="1400" dirty="0" smtClean="0"/>
              <a:t>Nicole </a:t>
            </a:r>
            <a:r>
              <a:rPr lang="en-US" sz="1400" dirty="0"/>
              <a:t>A. Anguiano, </a:t>
            </a:r>
            <a:r>
              <a:rPr lang="en-US" sz="1400" dirty="0" err="1"/>
              <a:t>Anindita</a:t>
            </a:r>
            <a:r>
              <a:rPr lang="en-US" sz="1400" dirty="0"/>
              <a:t> </a:t>
            </a:r>
            <a:r>
              <a:rPr lang="en-US" sz="1400" dirty="0" err="1"/>
              <a:t>Varshneya</a:t>
            </a:r>
            <a:r>
              <a:rPr lang="en-US" sz="1400" dirty="0"/>
              <a:t>, </a:t>
            </a:r>
            <a:r>
              <a:rPr lang="en-US" sz="1400" dirty="0" err="1"/>
              <a:t>Mihir</a:t>
            </a:r>
            <a:r>
              <a:rPr lang="en-US" sz="1400" dirty="0"/>
              <a:t> </a:t>
            </a:r>
            <a:r>
              <a:rPr lang="en-US" sz="1400" dirty="0" err="1"/>
              <a:t>Samdarshi</a:t>
            </a:r>
            <a:r>
              <a:rPr lang="en-US" sz="1400" dirty="0"/>
              <a:t>, </a:t>
            </a:r>
            <a:r>
              <a:rPr lang="en-US" sz="1400" dirty="0" err="1"/>
              <a:t>Yeon</a:t>
            </a:r>
            <a:r>
              <a:rPr lang="en-US" sz="1400" dirty="0"/>
              <a:t>-Soo Shin, Edward B. </a:t>
            </a:r>
            <a:r>
              <a:rPr lang="en-US" sz="1400" dirty="0" err="1"/>
              <a:t>Bachoura</a:t>
            </a:r>
            <a:r>
              <a:rPr lang="en-US" sz="1400" dirty="0"/>
              <a:t>, John David N. </a:t>
            </a:r>
            <a:r>
              <a:rPr lang="en-US" sz="1400" dirty="0" err="1"/>
              <a:t>Dionisio</a:t>
            </a:r>
            <a:r>
              <a:rPr lang="en-US" sz="1400" dirty="0"/>
              <a:t>, and Kam D. </a:t>
            </a:r>
            <a:r>
              <a:rPr lang="en-US" sz="1400" dirty="0" err="1" smtClean="0"/>
              <a:t>Dahlquist</a:t>
            </a:r>
            <a:endParaRPr lang="en-US" sz="1600" dirty="0" smtClean="0"/>
          </a:p>
          <a:p>
            <a:r>
              <a:rPr lang="en-US" sz="1800" dirty="0" smtClean="0"/>
              <a:t>Department of Electrical Engineering and Computer Science</a:t>
            </a:r>
          </a:p>
          <a:p>
            <a:r>
              <a:rPr lang="en-US" sz="1800" dirty="0" smtClean="0"/>
              <a:t>Department of Biology</a:t>
            </a:r>
          </a:p>
          <a:p>
            <a:r>
              <a:rPr lang="en-US" sz="1800" dirty="0" smtClean="0"/>
              <a:t>Loyola Marymount University</a:t>
            </a:r>
          </a:p>
          <a:p>
            <a:endParaRPr lang="en-US" sz="1800" dirty="0" smtClean="0"/>
          </a:p>
          <a:p>
            <a:r>
              <a:rPr lang="en-US" sz="1800" dirty="0"/>
              <a:t>Saturday, </a:t>
            </a:r>
            <a:r>
              <a:rPr lang="en-US" sz="1800" dirty="0" smtClean="0"/>
              <a:t>October 28, 2017</a:t>
            </a:r>
          </a:p>
          <a:p>
            <a:r>
              <a:rPr lang="en-US" sz="1800" dirty="0" smtClean="0"/>
              <a:t>SWE Rapid Talk - Undergraduate</a:t>
            </a:r>
          </a:p>
        </p:txBody>
      </p:sp>
      <p:pic>
        <p:nvPicPr>
          <p:cNvPr id="5" name="Picture 12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01341" y="5537034"/>
            <a:ext cx="2579588" cy="927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823" y="1663427"/>
            <a:ext cx="1322203" cy="56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0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764" y="608751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GRNsight v2 improves </a:t>
            </a:r>
            <a:r>
              <a:rPr lang="en-US" sz="2800" b="1" dirty="0"/>
              <a:t>the interpretation of models of gene regulatory </a:t>
            </a:r>
            <a:r>
              <a:rPr lang="en-US" sz="2800" b="1" dirty="0" smtClean="0"/>
              <a:t>networks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484982" y="1912163"/>
            <a:ext cx="76582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GRNsight has general applicability for visualizing </a:t>
            </a:r>
            <a:r>
              <a:rPr lang="en-US" sz="2400" dirty="0"/>
              <a:t>network graphs across different domains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55281" y="5156376"/>
            <a:ext cx="3456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dondi.github.io</a:t>
            </a:r>
            <a:r>
              <a:rPr lang="en-US" dirty="0"/>
              <a:t>/GRNsight</a:t>
            </a:r>
            <a:r>
              <a:rPr lang="en-US" dirty="0" smtClean="0"/>
              <a:t>/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55280" y="5826024"/>
            <a:ext cx="3837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dondi</a:t>
            </a:r>
            <a:r>
              <a:rPr lang="en-US" dirty="0" smtClean="0"/>
              <a:t>/GRNsight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252" y="5667204"/>
            <a:ext cx="925179" cy="9251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323" y="4949326"/>
            <a:ext cx="766482" cy="7449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84982" y="2762641"/>
            <a:ext cx="76582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Future work: </a:t>
            </a:r>
            <a:r>
              <a:rPr lang="en-US" sz="2400" dirty="0" smtClean="0"/>
              <a:t>color the nodes to </a:t>
            </a:r>
            <a:r>
              <a:rPr lang="en-US" sz="2400" dirty="0"/>
              <a:t>visualize temporal gene expression </a:t>
            </a:r>
            <a:r>
              <a:rPr lang="en-US" sz="2400" dirty="0" smtClean="0"/>
              <a:t>data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484982" y="3672426"/>
            <a:ext cx="78558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GRNsight application and code are available under the open source BSD license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95" y="5037411"/>
            <a:ext cx="2934091" cy="125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5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Backup Slides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75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20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GRNsight v2.2.3 (beta) Screenshot</a:t>
            </a:r>
            <a:endParaRPr lang="en-US" sz="2800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83" y="1320800"/>
            <a:ext cx="7656634" cy="5308600"/>
          </a:xfrm>
        </p:spPr>
      </p:pic>
    </p:spTree>
    <p:extLst>
      <p:ext uri="{BB962C8B-B14F-4D97-AF65-F5344CB8AC3E}">
        <p14:creationId xmlns:p14="http://schemas.microsoft.com/office/powerpoint/2010/main" val="180851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9210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GRNsight v2.1.11 (master) Screenshot</a:t>
            </a:r>
            <a:endParaRPr lang="en-US" sz="2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2" y="1282700"/>
            <a:ext cx="7872513" cy="5362235"/>
          </a:xfrm>
        </p:spPr>
      </p:pic>
    </p:spTree>
    <p:extLst>
      <p:ext uri="{BB962C8B-B14F-4D97-AF65-F5344CB8AC3E}">
        <p14:creationId xmlns:p14="http://schemas.microsoft.com/office/powerpoint/2010/main" val="79357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457200" y="720997"/>
            <a:ext cx="8337349" cy="990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 gene regulatory </a:t>
            </a:r>
            <a:r>
              <a:rPr lang="en-US" sz="2800" b="1" dirty="0" smtClean="0"/>
              <a:t>network (GRN) </a:t>
            </a:r>
            <a:r>
              <a:rPr lang="en-US" sz="2800" b="1" dirty="0"/>
              <a:t>controls the level of expression of genes and proteins</a:t>
            </a:r>
            <a:endParaRPr lang="en-US" altLang="en-US" sz="2800" b="1" dirty="0" smtClean="0">
              <a:solidFill>
                <a:srgbClr val="16693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92790" y="2155258"/>
            <a:ext cx="4356137" cy="4102286"/>
          </a:xfrm>
        </p:spPr>
        <p:txBody>
          <a:bodyPr>
            <a:noAutofit/>
          </a:bodyPr>
          <a:lstStyle/>
          <a:p>
            <a:r>
              <a:rPr lang="en-US" sz="2800" dirty="0" smtClean="0"/>
              <a:t>Transcription factors </a:t>
            </a:r>
            <a:r>
              <a:rPr lang="en-US" sz="2800" b="1" dirty="0" smtClean="0"/>
              <a:t>activate</a:t>
            </a:r>
            <a:r>
              <a:rPr lang="en-US" sz="2800" dirty="0" smtClean="0"/>
              <a:t> </a:t>
            </a:r>
            <a:r>
              <a:rPr lang="en-US" sz="2800" dirty="0"/>
              <a:t>or </a:t>
            </a:r>
            <a:r>
              <a:rPr lang="en-US" sz="2800" b="1" dirty="0"/>
              <a:t>repress</a:t>
            </a:r>
            <a:r>
              <a:rPr lang="en-US" sz="2800" dirty="0"/>
              <a:t> expression.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/>
              <a:t>To understand GRNs we want to quantify the </a:t>
            </a:r>
            <a:r>
              <a:rPr lang="en-US" sz="2800" b="1" dirty="0"/>
              <a:t>weight values</a:t>
            </a:r>
            <a:r>
              <a:rPr lang="en-US" sz="2800" dirty="0"/>
              <a:t> of these regulatory </a:t>
            </a:r>
            <a:r>
              <a:rPr lang="en-US" sz="2800" dirty="0" smtClean="0"/>
              <a:t>relationships</a:t>
            </a:r>
            <a:endParaRPr lang="en-US" sz="2800" b="1" dirty="0" smtClean="0"/>
          </a:p>
        </p:txBody>
      </p:sp>
      <p:pic>
        <p:nvPicPr>
          <p:cNvPr id="11" name="Shape 76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6976"/>
          <a:stretch/>
        </p:blipFill>
        <p:spPr>
          <a:xfrm>
            <a:off x="457200" y="2063262"/>
            <a:ext cx="4019829" cy="361219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78"/>
          <p:cNvSpPr txBox="1">
            <a:spLocks noChangeAspect="1"/>
          </p:cNvSpPr>
          <p:nvPr/>
        </p:nvSpPr>
        <p:spPr>
          <a:xfrm>
            <a:off x="572961" y="3066259"/>
            <a:ext cx="1447739" cy="5136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b="1" dirty="0"/>
              <a:t>Transcription</a:t>
            </a:r>
            <a:endParaRPr lang="en" b="1" dirty="0"/>
          </a:p>
        </p:txBody>
      </p:sp>
      <p:sp>
        <p:nvSpPr>
          <p:cNvPr id="13" name="Shape 79"/>
          <p:cNvSpPr txBox="1">
            <a:spLocks noChangeAspect="1"/>
          </p:cNvSpPr>
          <p:nvPr/>
        </p:nvSpPr>
        <p:spPr>
          <a:xfrm>
            <a:off x="2478075" y="3348576"/>
            <a:ext cx="1095623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/>
              <a:t>mRNA</a:t>
            </a:r>
          </a:p>
        </p:txBody>
      </p:sp>
      <p:sp>
        <p:nvSpPr>
          <p:cNvPr id="20" name="Shape 80"/>
          <p:cNvSpPr txBox="1">
            <a:spLocks noChangeAspect="1"/>
          </p:cNvSpPr>
          <p:nvPr/>
        </p:nvSpPr>
        <p:spPr>
          <a:xfrm>
            <a:off x="2478075" y="4590797"/>
            <a:ext cx="1323768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/>
              <a:t>Protein</a:t>
            </a:r>
            <a:endParaRPr lang="en" b="1" dirty="0"/>
          </a:p>
        </p:txBody>
      </p:sp>
      <p:sp>
        <p:nvSpPr>
          <p:cNvPr id="22" name="Shape 81"/>
          <p:cNvSpPr txBox="1">
            <a:spLocks noChangeAspect="1"/>
          </p:cNvSpPr>
          <p:nvPr/>
        </p:nvSpPr>
        <p:spPr>
          <a:xfrm>
            <a:off x="2478075" y="2745876"/>
            <a:ext cx="973151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/>
              <a:t>DNA</a:t>
            </a:r>
          </a:p>
        </p:txBody>
      </p:sp>
      <p:sp>
        <p:nvSpPr>
          <p:cNvPr id="23" name="Shape 82"/>
          <p:cNvSpPr txBox="1">
            <a:spLocks noChangeAspect="1"/>
          </p:cNvSpPr>
          <p:nvPr/>
        </p:nvSpPr>
        <p:spPr>
          <a:xfrm>
            <a:off x="734716" y="3829909"/>
            <a:ext cx="1743358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/>
              <a:t>Translation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9353" y="5770066"/>
            <a:ext cx="332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Gene regulatory process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63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0200"/>
          <a:stretch/>
        </p:blipFill>
        <p:spPr>
          <a:xfrm>
            <a:off x="5695766" y="1181903"/>
            <a:ext cx="2724459" cy="11470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84" y="870021"/>
            <a:ext cx="8229600" cy="9906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GRNmap models the dynamics of GRNs to estimate weight parameters (</a:t>
            </a:r>
            <a:r>
              <a:rPr lang="en-US" sz="2800" b="1" i="1" dirty="0" smtClean="0"/>
              <a:t>w</a:t>
            </a:r>
            <a:r>
              <a:rPr lang="en-US" sz="2800" b="1" dirty="0" smtClean="0"/>
              <a:t>)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297" y="2209745"/>
            <a:ext cx="8666373" cy="2374593"/>
          </a:xfrm>
        </p:spPr>
        <p:txBody>
          <a:bodyPr>
            <a:normAutofit/>
          </a:bodyPr>
          <a:lstStyle/>
          <a:p>
            <a:r>
              <a:rPr lang="en-US" sz="2800" dirty="0"/>
              <a:t>Magnitude of weights represent the influence of the transcription factor on its target gene</a:t>
            </a:r>
          </a:p>
          <a:p>
            <a:pPr lvl="0"/>
            <a:r>
              <a:rPr lang="en-US" sz="2800" b="1" dirty="0" smtClean="0"/>
              <a:t>Positive</a:t>
            </a:r>
            <a:r>
              <a:rPr lang="en-US" sz="2800" dirty="0" smtClean="0"/>
              <a:t> </a:t>
            </a:r>
            <a:r>
              <a:rPr lang="en-US" sz="2800" dirty="0"/>
              <a:t>weights </a:t>
            </a:r>
            <a:r>
              <a:rPr lang="en-US" sz="2800" dirty="0" smtClean="0"/>
              <a:t>= </a:t>
            </a:r>
            <a:r>
              <a:rPr lang="en-US" sz="2800" b="1" dirty="0" smtClean="0"/>
              <a:t>activation</a:t>
            </a:r>
            <a:r>
              <a:rPr lang="en-US" sz="2800" dirty="0" smtClean="0"/>
              <a:t> </a:t>
            </a:r>
            <a:r>
              <a:rPr lang="en-US" sz="2800" dirty="0"/>
              <a:t>of gene expression.</a:t>
            </a:r>
          </a:p>
          <a:p>
            <a:pPr lvl="0"/>
            <a:r>
              <a:rPr lang="en-US" sz="2800" b="1" dirty="0"/>
              <a:t>Negative</a:t>
            </a:r>
            <a:r>
              <a:rPr lang="en-US" sz="2800" dirty="0"/>
              <a:t> weights </a:t>
            </a:r>
            <a:r>
              <a:rPr lang="en-US" sz="2800" dirty="0" smtClean="0"/>
              <a:t>= </a:t>
            </a:r>
            <a:r>
              <a:rPr lang="en-US" sz="2800" b="1" dirty="0" smtClean="0"/>
              <a:t>repression</a:t>
            </a:r>
            <a:r>
              <a:rPr lang="en-US" sz="2800" dirty="0" smtClean="0"/>
              <a:t> </a:t>
            </a:r>
            <a:r>
              <a:rPr lang="en-US" sz="2800" dirty="0"/>
              <a:t>of gene expression.</a:t>
            </a:r>
            <a:endParaRPr lang="en" sz="2800" dirty="0"/>
          </a:p>
          <a:p>
            <a:pPr lvl="0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460227"/>
              </p:ext>
            </p:extLst>
          </p:nvPr>
        </p:nvGraphicFramePr>
        <p:xfrm>
          <a:off x="1407058" y="4450085"/>
          <a:ext cx="6330850" cy="1567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3" name="Equation" r:id="rId5" imgW="2870200" imgH="711200" progId="Equation.3">
                  <p:embed/>
                </p:oleObj>
              </mc:Choice>
              <mc:Fallback>
                <p:oleObj name="Equation" r:id="rId5" imgW="28702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7058" y="4450085"/>
                        <a:ext cx="6330850" cy="15670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851499" y="6017127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GRNmap differential equation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882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948" y="678868"/>
            <a:ext cx="8229600" cy="990600"/>
          </a:xfrm>
        </p:spPr>
        <p:txBody>
          <a:bodyPr>
            <a:noAutofit/>
          </a:bodyPr>
          <a:lstStyle/>
          <a:p>
            <a:r>
              <a:rPr lang="en-US" sz="2800" b="1" dirty="0"/>
              <a:t>GRNmap outputs Excel spreadsheets, with estimated weight parameters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4" y="2231574"/>
            <a:ext cx="8511268" cy="287234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339611" y="5666029"/>
            <a:ext cx="645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21 gene, 31 edge weighted network output from GRNmap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1631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963" y="525435"/>
            <a:ext cx="8369329" cy="9906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GRNsight automatically </a:t>
            </a:r>
            <a:r>
              <a:rPr lang="en-US" sz="2800" b="1" dirty="0" smtClean="0"/>
              <a:t>produces visualizations of weighted </a:t>
            </a:r>
            <a:r>
              <a:rPr lang="en-US" sz="2800" b="1" dirty="0" smtClean="0"/>
              <a:t>networks from adjacency matrix </a:t>
            </a:r>
            <a:r>
              <a:rPr lang="en-US" sz="2800" b="1" dirty="0" smtClean="0"/>
              <a:t>inputs</a:t>
            </a:r>
            <a:endParaRPr lang="en-US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7082438" y="2741672"/>
            <a:ext cx="1776989" cy="25471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8382356" y="4933281"/>
            <a:ext cx="411424" cy="0"/>
          </a:xfrm>
          <a:prstGeom prst="straightConnector1">
            <a:avLst/>
          </a:prstGeom>
          <a:ln>
            <a:solidFill>
              <a:srgbClr val="9C9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8015533" y="4022589"/>
            <a:ext cx="733647" cy="0"/>
          </a:xfrm>
          <a:prstGeom prst="straightConnector1">
            <a:avLst/>
          </a:prstGeom>
          <a:ln w="57150">
            <a:solidFill>
              <a:srgbClr val="C517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8075568" y="4382226"/>
            <a:ext cx="673612" cy="174894"/>
            <a:chOff x="294155" y="3370522"/>
            <a:chExt cx="733647" cy="260499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94155" y="3500771"/>
              <a:ext cx="733647" cy="0"/>
            </a:xfrm>
            <a:prstGeom prst="straightConnector1">
              <a:avLst/>
            </a:prstGeom>
            <a:ln w="57150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015403" y="3370522"/>
              <a:ext cx="0" cy="260499"/>
            </a:xfrm>
            <a:prstGeom prst="straightConnector1">
              <a:avLst/>
            </a:prstGeom>
            <a:ln w="57150" cap="rnd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074250" y="3842932"/>
            <a:ext cx="941283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 smtClean="0"/>
              <a:t>activation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072993" y="4289672"/>
            <a:ext cx="1019831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 smtClean="0"/>
              <a:t>repression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069376" y="4760157"/>
            <a:ext cx="1369286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 smtClean="0"/>
              <a:t>weak influence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41429" y="2856242"/>
            <a:ext cx="81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Key: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731" y="3273746"/>
            <a:ext cx="825500" cy="4191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117097" y="3362355"/>
            <a:ext cx="582211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 smtClean="0"/>
              <a:t>gene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92" y="1692028"/>
            <a:ext cx="6480532" cy="36168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90242" y="1721364"/>
            <a:ext cx="2193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Screenshot of GRNsight v1, released Aug 2016</a:t>
            </a:r>
            <a:endParaRPr lang="en-US" b="1" dirty="0"/>
          </a:p>
        </p:txBody>
      </p:sp>
      <p:sp>
        <p:nvSpPr>
          <p:cNvPr id="25" name="Rectangle 24"/>
          <p:cNvSpPr/>
          <p:nvPr/>
        </p:nvSpPr>
        <p:spPr>
          <a:xfrm rot="5400000">
            <a:off x="4343134" y="3432315"/>
            <a:ext cx="828984" cy="53205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b="1" dirty="0"/>
              <a:t>Our objective is to develop GRNsight v2, with expanded visual &amp; analytic features</a:t>
            </a:r>
            <a:endParaRPr lang="en-US" sz="2000" dirty="0"/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395713" y="5355080"/>
            <a:ext cx="8229600" cy="138530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ü"/>
            </a:pPr>
            <a:r>
              <a:rPr lang="en-US" sz="1800" b="1" dirty="0" smtClean="0"/>
              <a:t>   Exists </a:t>
            </a:r>
            <a:r>
              <a:rPr lang="en-US" sz="1800" b="1" dirty="0"/>
              <a:t>as a web </a:t>
            </a:r>
            <a:r>
              <a:rPr lang="en-US" sz="1800" b="1" dirty="0" smtClean="0"/>
              <a:t>application</a:t>
            </a:r>
          </a:p>
          <a:p>
            <a:pPr>
              <a:buFont typeface="Wingdings" charset="2"/>
              <a:buChar char="ü"/>
            </a:pPr>
            <a:r>
              <a:rPr lang="en-US" sz="1800" b="1" dirty="0"/>
              <a:t> </a:t>
            </a:r>
            <a:r>
              <a:rPr lang="en-US" sz="1800" b="1" dirty="0" smtClean="0"/>
              <a:t>  Optimized for small- to medium-scale graphs</a:t>
            </a:r>
          </a:p>
          <a:p>
            <a:pPr>
              <a:buFont typeface="Wingdings" charset="2"/>
              <a:buChar char="ü"/>
            </a:pPr>
            <a:r>
              <a:rPr lang="en-US" sz="1800" b="1" dirty="0" smtClean="0"/>
              <a:t>   Automatically lays out weighted network graphs</a:t>
            </a:r>
          </a:p>
          <a:p>
            <a:pPr>
              <a:buFont typeface="Wingdings" charset="2"/>
              <a:buChar char="ü"/>
            </a:pPr>
            <a:r>
              <a:rPr lang="en-US" sz="1800" b="1" dirty="0"/>
              <a:t> </a:t>
            </a:r>
            <a:r>
              <a:rPr lang="en-US" sz="1800" b="1" dirty="0" smtClean="0"/>
              <a:t>  Easy to use, and easily interpretable visualizations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53784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32367"/>
            <a:ext cx="8364071" cy="9906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GRNsight is written in JavaScript and follows software engineering best practices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930" y="3020076"/>
            <a:ext cx="919580" cy="919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75" y="2646171"/>
            <a:ext cx="1653813" cy="368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97" r="6882"/>
          <a:stretch/>
        </p:blipFill>
        <p:spPr>
          <a:xfrm>
            <a:off x="1917582" y="3034450"/>
            <a:ext cx="806712" cy="9639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199" y="5418643"/>
            <a:ext cx="319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GRNsight technology stack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pic>
        <p:nvPicPr>
          <p:cNvPr id="10" name="Shape 141"/>
          <p:cNvPicPr preferRelativeResize="0">
            <a:picLocks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6358" y="1789186"/>
            <a:ext cx="5098030" cy="3407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8" y="2629884"/>
            <a:ext cx="1315587" cy="13155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68632" y="5418643"/>
            <a:ext cx="3253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Test driven development cycle</a:t>
            </a:r>
            <a:endParaRPr lang="en-US" sz="20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/>
          <a:srcRect t="21084" b="22160"/>
          <a:stretch/>
        </p:blipFill>
        <p:spPr>
          <a:xfrm>
            <a:off x="541188" y="3945471"/>
            <a:ext cx="3001669" cy="91609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03753" y="3042821"/>
            <a:ext cx="178369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Test Passes</a:t>
            </a:r>
            <a:endParaRPr lang="en-US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769126" y="4740943"/>
            <a:ext cx="18829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Test Passes</a:t>
            </a:r>
            <a:endParaRPr 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463558" y="3010737"/>
            <a:ext cx="158083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Test Fails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6005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9834"/>
            <a:ext cx="8229600" cy="802152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Allow graph to reach steady state 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Objective #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5400000">
            <a:off x="2083215" y="664112"/>
            <a:ext cx="429562" cy="19715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GRNsight v1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 rot="5400000">
            <a:off x="6588922" y="630075"/>
            <a:ext cx="425223" cy="2043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GRNsight v2</a:t>
            </a:r>
            <a:endParaRPr lang="en-US" sz="2400" dirty="0"/>
          </a:p>
        </p:txBody>
      </p:sp>
      <p:pic>
        <p:nvPicPr>
          <p:cNvPr id="9" name="Picture 8" descr="Screen Shot 2017-05-03 at 5.27.20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2" y="2645242"/>
            <a:ext cx="4122668" cy="24244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42" y="2430052"/>
            <a:ext cx="4138226" cy="28772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662" y="5516577"/>
            <a:ext cx="4335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 smtClean="0"/>
              <a:t>Nodes are restricted to </a:t>
            </a:r>
            <a:r>
              <a:rPr lang="en-US" sz="2000" b="1" dirty="0"/>
              <a:t>the available screen </a:t>
            </a:r>
            <a:r>
              <a:rPr lang="en-US" sz="2000" b="1" dirty="0" smtClean="0"/>
              <a:t>area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 smtClean="0"/>
              <a:t>No ability to zoom and scroll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92842" y="5516577"/>
            <a:ext cx="4138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 smtClean="0"/>
              <a:t>Graph bounding box separated </a:t>
            </a:r>
            <a:r>
              <a:rPr lang="en-US" sz="2000" b="1" smtClean="0"/>
              <a:t>from viewport</a:t>
            </a:r>
            <a:endParaRPr lang="en-US" sz="20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b="1" dirty="0"/>
              <a:t>Z</a:t>
            </a:r>
            <a:r>
              <a:rPr lang="en-US" sz="2000" b="1" dirty="0" smtClean="0"/>
              <a:t>oom and scrolling enabled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663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0953"/>
            <a:ext cx="8229600" cy="644079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Customizable normalization factor for edge thickness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Objective #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5400000">
            <a:off x="1346635" y="515048"/>
            <a:ext cx="442149" cy="18689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GRNsight v1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0" y="3444629"/>
            <a:ext cx="4335504" cy="2455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49" y="3399260"/>
            <a:ext cx="4102050" cy="2491853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1867270" y="3739098"/>
            <a:ext cx="728061" cy="6354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281704" y="3692604"/>
            <a:ext cx="728061" cy="6354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28599" y="1918786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Visually comparing </a:t>
            </a:r>
            <a:r>
              <a:rPr lang="en-US" sz="2400" dirty="0"/>
              <a:t>two graphs </a:t>
            </a:r>
            <a:r>
              <a:rPr lang="en-US" sz="2400" dirty="0" smtClean="0"/>
              <a:t>was difficult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Normalization factor was automatically selected by maximum weight.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349275" y="6137879"/>
            <a:ext cx="6445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Circled edge thicknesses are the same although weight values are different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5839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0" y="3748910"/>
            <a:ext cx="4335504" cy="2455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561" y="3503507"/>
            <a:ext cx="3875161" cy="273594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9226" y="1670576"/>
            <a:ext cx="59602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Allows user to set normalization </a:t>
            </a:r>
            <a:r>
              <a:rPr lang="en-US" sz="2400" dirty="0" smtClean="0"/>
              <a:t>factor using user interface.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E</a:t>
            </a:r>
            <a:r>
              <a:rPr lang="en-US" sz="2400" dirty="0" smtClean="0"/>
              <a:t>dge </a:t>
            </a:r>
            <a:r>
              <a:rPr lang="en-US" sz="2400" dirty="0" smtClean="0"/>
              <a:t>thicknesses </a:t>
            </a:r>
            <a:r>
              <a:rPr lang="en-US" sz="2400" dirty="0" smtClean="0"/>
              <a:t>can be rendered </a:t>
            </a:r>
            <a:r>
              <a:rPr lang="en-US" sz="2400" dirty="0" smtClean="0"/>
              <a:t>on the same scale.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Facilitates accurate visual comparison.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14" y="1567993"/>
            <a:ext cx="2182516" cy="90092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79878" y="2520994"/>
            <a:ext cx="2468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Normalization factor User Interface 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269065" y="6211047"/>
            <a:ext cx="6605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Circled edge thicknesses are different when weight values are different</a:t>
            </a:r>
            <a:endParaRPr lang="en-US" b="1" dirty="0"/>
          </a:p>
        </p:txBody>
      </p:sp>
      <p:sp>
        <p:nvSpPr>
          <p:cNvPr id="26" name="Rectangle 25"/>
          <p:cNvSpPr/>
          <p:nvPr/>
        </p:nvSpPr>
        <p:spPr>
          <a:xfrm rot="5400000">
            <a:off x="1346635" y="515048"/>
            <a:ext cx="442149" cy="18689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GRNsight v2</a:t>
            </a:r>
            <a:endParaRPr lang="en-US" sz="2400" dirty="0"/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510953"/>
            <a:ext cx="8229600" cy="644079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Customizable normalization </a:t>
            </a:r>
            <a:r>
              <a:rPr lang="en-US" sz="2800" b="1" dirty="0" smtClean="0"/>
              <a:t>factor for edge thickness</a:t>
            </a:r>
            <a:endParaRPr lang="en-US" sz="2800" b="1" dirty="0"/>
          </a:p>
        </p:txBody>
      </p:sp>
      <p:sp>
        <p:nvSpPr>
          <p:cNvPr id="29" name="Rectangle 28"/>
          <p:cNvSpPr/>
          <p:nvPr/>
        </p:nvSpPr>
        <p:spPr>
          <a:xfrm>
            <a:off x="6209458" y="1228426"/>
            <a:ext cx="2677867" cy="20854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328004" y="3797036"/>
            <a:ext cx="728061" cy="6354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851228" y="3979728"/>
            <a:ext cx="728061" cy="6354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Objective #</a:t>
            </a:r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40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ustom 8">
      <a:dk1>
        <a:srgbClr val="000000"/>
      </a:dk1>
      <a:lt1>
        <a:srgbClr val="FFFFFF"/>
      </a:lt1>
      <a:dk2>
        <a:srgbClr val="16693F"/>
      </a:dk2>
      <a:lt2>
        <a:srgbClr val="FFFFFF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9570</TotalTime>
  <Words>778</Words>
  <Application>Microsoft Macintosh PowerPoint</Application>
  <PresentationFormat>On-screen Show (4:3)</PresentationFormat>
  <Paragraphs>109</Paragraphs>
  <Slides>13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Mangal</vt:lpstr>
      <vt:lpstr>Wingdings</vt:lpstr>
      <vt:lpstr>Arial</vt:lpstr>
      <vt:lpstr>Clarity</vt:lpstr>
      <vt:lpstr>Equation</vt:lpstr>
      <vt:lpstr>GRNsight v2:  a web application for visualizing models of small gene regulatory networks</vt:lpstr>
      <vt:lpstr>PowerPoint Presentation</vt:lpstr>
      <vt:lpstr>GRNmap models the dynamics of GRNs to estimate weight parameters (w) </vt:lpstr>
      <vt:lpstr>GRNmap outputs Excel spreadsheets, with estimated weight parameters </vt:lpstr>
      <vt:lpstr>GRNsight automatically produces visualizations of weighted networks from adjacency matrix inputs</vt:lpstr>
      <vt:lpstr>GRNsight is written in JavaScript and follows software engineering best practices</vt:lpstr>
      <vt:lpstr>Allow graph to reach steady state </vt:lpstr>
      <vt:lpstr>Customizable normalization factor for edge thickness</vt:lpstr>
      <vt:lpstr>Customizable normalization factor for edge thickness</vt:lpstr>
      <vt:lpstr>GRNsight v2 improves the interpretation of models of gene regulatory networks</vt:lpstr>
      <vt:lpstr>Backup Slides</vt:lpstr>
      <vt:lpstr>GRNsight v2.2.3 (beta) Screenshot</vt:lpstr>
      <vt:lpstr>GRNsight v2.1.11 (master) Screenshot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GRNsight</dc:title>
  <dc:creator>LMU</dc:creator>
  <cp:lastModifiedBy>Microsoft Office User</cp:lastModifiedBy>
  <cp:revision>392</cp:revision>
  <cp:lastPrinted>2015-01-31T00:19:40Z</cp:lastPrinted>
  <dcterms:created xsi:type="dcterms:W3CDTF">2014-03-18T20:45:52Z</dcterms:created>
  <dcterms:modified xsi:type="dcterms:W3CDTF">2017-10-28T14:12:27Z</dcterms:modified>
</cp:coreProperties>
</file>